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9"/>
  </p:notes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Josefin Sans" charset="1" panose="00000500000000000000"/>
      <p:regular r:id="rId24"/>
    </p:embeddedFont>
    <p:embeddedFont>
      <p:font typeface="Josefin Sans Bold" charset="1" panose="00000800000000000000"/>
      <p:regular r:id="rId25"/>
    </p:embeddedFont>
    <p:embeddedFont>
      <p:font typeface="Josefin Sans Italics" charset="1" panose="00000500000000000000"/>
      <p:regular r:id="rId26"/>
    </p:embeddedFont>
    <p:embeddedFont>
      <p:font typeface="Josefin Sans Bold Italics" charset="1" panose="00000800000000000000"/>
      <p:regular r:id="rId27"/>
    </p:embeddedFont>
    <p:embeddedFont>
      <p:font typeface="Josefin Sans Thin" charset="1" panose="00000300000000000000"/>
      <p:regular r:id="rId28"/>
    </p:embeddedFont>
    <p:embeddedFont>
      <p:font typeface="Josefin Sans Thin Italics" charset="1" panose="00000300000000000000"/>
      <p:regular r:id="rId29"/>
    </p:embeddedFont>
    <p:embeddedFont>
      <p:font typeface="Josefin Sans Light" charset="1" panose="00000400000000000000"/>
      <p:regular r:id="rId30"/>
    </p:embeddedFont>
    <p:embeddedFont>
      <p:font typeface="Josefin Sans Light Italics" charset="1" panose="00000400000000000000"/>
      <p:regular r:id="rId31"/>
    </p:embeddedFont>
    <p:embeddedFont>
      <p:font typeface="Josefin Sans Semi-Bold" charset="1" panose="00000700000000000000"/>
      <p:regular r:id="rId32"/>
    </p:embeddedFont>
    <p:embeddedFont>
      <p:font typeface="Josefin Sans Semi-Bold Italics" charset="1" panose="00000700000000000000"/>
      <p:regular r:id="rId33"/>
    </p:embeddedFont>
    <p:embeddedFont>
      <p:font typeface="Aileron" charset="1" panose="00000500000000000000"/>
      <p:regular r:id="rId34"/>
    </p:embeddedFont>
    <p:embeddedFont>
      <p:font typeface="Aileron Bold" charset="1" panose="00000800000000000000"/>
      <p:regular r:id="rId35"/>
    </p:embeddedFont>
    <p:embeddedFont>
      <p:font typeface="Aileron Italics" charset="1" panose="00000500000000000000"/>
      <p:regular r:id="rId36"/>
    </p:embeddedFont>
    <p:embeddedFont>
      <p:font typeface="Aileron Bold Italics" charset="1" panose="00000800000000000000"/>
      <p:regular r:id="rId37"/>
    </p:embeddedFont>
    <p:embeddedFont>
      <p:font typeface="Aileron Thin" charset="1" panose="00000300000000000000"/>
      <p:regular r:id="rId38"/>
    </p:embeddedFont>
    <p:embeddedFont>
      <p:font typeface="Aileron Thin Italics" charset="1" panose="00000300000000000000"/>
      <p:regular r:id="rId39"/>
    </p:embeddedFont>
    <p:embeddedFont>
      <p:font typeface="Aileron Light" charset="1" panose="00000400000000000000"/>
      <p:regular r:id="rId40"/>
    </p:embeddedFont>
    <p:embeddedFont>
      <p:font typeface="Aileron Light Italics" charset="1" panose="00000400000000000000"/>
      <p:regular r:id="rId41"/>
    </p:embeddedFont>
    <p:embeddedFont>
      <p:font typeface="Aileron Ultra-Bold" charset="1" panose="00000A00000000000000"/>
      <p:regular r:id="rId42"/>
    </p:embeddedFont>
    <p:embeddedFont>
      <p:font typeface="Aileron Ultra-Bold Italics" charset="1" panose="00000A00000000000000"/>
      <p:regular r:id="rId43"/>
    </p:embeddedFont>
    <p:embeddedFont>
      <p:font typeface="Aileron Heavy" charset="1" panose="00000A00000000000000"/>
      <p:regular r:id="rId44"/>
    </p:embeddedFont>
    <p:embeddedFont>
      <p:font typeface="Aileron Heavy Italics" charset="1" panose="00000A00000000000000"/>
      <p:regular r:id="rId45"/>
    </p:embeddedFont>
    <p:embeddedFont>
      <p:font typeface="Be Vietnam" charset="1" panose="00000500000000000000"/>
      <p:regular r:id="rId46"/>
    </p:embeddedFont>
    <p:embeddedFont>
      <p:font typeface="Be Vietnam Italics" charset="1" panose="00000500000000000000"/>
      <p:regular r:id="rId47"/>
    </p:embeddedFont>
    <p:embeddedFont>
      <p:font typeface="Be Vietnam Thin" charset="1" panose="00000200000000000000"/>
      <p:regular r:id="rId48"/>
    </p:embeddedFont>
    <p:embeddedFont>
      <p:font typeface="Be Vietnam Thin Italics" charset="1" panose="00000300000000000000"/>
      <p:regular r:id="rId49"/>
    </p:embeddedFont>
    <p:embeddedFont>
      <p:font typeface="Be Vietnam Medium" charset="1" panose="00000600000000000000"/>
      <p:regular r:id="rId50"/>
    </p:embeddedFont>
    <p:embeddedFont>
      <p:font typeface="Be Vietnam Medium Italics" charset="1" panose="00000600000000000000"/>
      <p:regular r:id="rId51"/>
    </p:embeddedFont>
    <p:embeddedFont>
      <p:font typeface="Be Vietnam Ultra-Bold" charset="1" panose="00000900000000000000"/>
      <p:regular r:id="rId52"/>
    </p:embeddedFont>
    <p:embeddedFont>
      <p:font typeface="Be Vietnam Ultra-Bold Italics" charset="1" panose="000009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notesMasters/notesMaster1.xml" Type="http://schemas.openxmlformats.org/officeDocument/2006/relationships/notesMaster"/><Relationship Id="rId7" Target="fonts/font7.fntdata" Type="http://schemas.openxmlformats.org/officeDocument/2006/relationships/font"/><Relationship Id="rId70" Target="theme/theme2.xml" Type="http://schemas.openxmlformats.org/officeDocument/2006/relationships/theme"/><Relationship Id="rId71" Target="notesSlides/notesSlide1.xml" Type="http://schemas.openxmlformats.org/officeDocument/2006/relationships/notesSlide"/><Relationship Id="rId72" Target="notesSlides/notesSlide2.xml" Type="http://schemas.openxmlformats.org/officeDocument/2006/relationships/notesSlide"/><Relationship Id="rId73" Target="notesSlides/notesSlide3.xml" Type="http://schemas.openxmlformats.org/officeDocument/2006/relationships/notesSlide"/><Relationship Id="rId74" Target="notesSlides/notesSlide4.xml" Type="http://schemas.openxmlformats.org/officeDocument/2006/relationships/notesSlide"/><Relationship Id="rId75" Target="notesSlides/notesSlide5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Tools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Analyzing post counts under popular hashtags is valuable for identifying emerging trends and consumer interests. Using this data, we create content, engage audiences, and recommend products on social media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These strategies generate valuable data on customer behavior, preferences, and engagement.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Accuracy and Relevance </a:t>
            </a:r>
          </a:p>
          <a:p>
            <a:r>
              <a:rPr lang="en-US"/>
              <a:t>Products aligned with customer interests which increases loyalty</a:t>
            </a:r>
          </a:p>
          <a:p>
            <a:r>
              <a:rPr lang="en-US"/>
              <a:t>Targeted recommendation through sales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jpe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jpe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2.jpeg" Type="http://schemas.openxmlformats.org/officeDocument/2006/relationships/image"/><Relationship Id="rId9" Target="../media/image5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https://growthnatives.com/blogs/salesforce/the-benefits-of-having-a-salesforce-consulting-partner/" TargetMode="External" Type="http://schemas.openxmlformats.org/officeDocument/2006/relationships/hyperlink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4.png" Type="http://schemas.openxmlformats.org/officeDocument/2006/relationships/image"/><Relationship Id="rId2" Target="../media/image15.png" Type="http://schemas.openxmlformats.org/officeDocument/2006/relationships/image"/><Relationship Id="rId20" Target="../media/image5.sv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919236" y="1754460"/>
            <a:ext cx="18733384" cy="6778079"/>
          </a:xfrm>
          <a:custGeom>
            <a:avLst/>
            <a:gdLst/>
            <a:ahLst/>
            <a:cxnLst/>
            <a:rect r="r" b="b" t="t" l="l"/>
            <a:pathLst>
              <a:path h="6778079" w="18733384">
                <a:moveTo>
                  <a:pt x="0" y="0"/>
                </a:moveTo>
                <a:lnTo>
                  <a:pt x="18733384" y="0"/>
                </a:lnTo>
                <a:lnTo>
                  <a:pt x="18733384" y="6778080"/>
                </a:lnTo>
                <a:lnTo>
                  <a:pt x="0" y="6778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792078" y="1454357"/>
            <a:ext cx="11078006" cy="608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 Ultra-Bold"/>
              </a:rPr>
              <a:t>BABY PRODUCTS MARKETING ANALYSIS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420471" y="6423688"/>
            <a:ext cx="8402724" cy="5640610"/>
            <a:chOff x="0" y="0"/>
            <a:chExt cx="11203632" cy="75208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1203632" cy="499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099"/>
                </a:lnSpc>
                <a:spcBef>
                  <a:spcPct val="0"/>
                </a:spcBef>
              </a:pPr>
              <a:r>
                <a:rPr lang="en-US" sz="2384" spc="207" u="none">
                  <a:solidFill>
                    <a:srgbClr val="F8F8F8"/>
                  </a:solidFill>
                  <a:latin typeface="Be Vietnam Ultra-Bold"/>
                </a:rPr>
                <a:t>PRESENTED BY: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32661"/>
              <a:ext cx="11203632" cy="2896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56"/>
                </a:lnSpc>
              </a:pPr>
              <a:r>
                <a:rPr lang="en-US" sz="4182">
                  <a:solidFill>
                    <a:srgbClr val="F8F8F8"/>
                  </a:solidFill>
                  <a:latin typeface="Be Vietnam"/>
                </a:rPr>
                <a:t>Kendonisha Reckley </a:t>
              </a:r>
            </a:p>
            <a:p>
              <a:pPr algn="r">
                <a:lnSpc>
                  <a:spcPts val="5856"/>
                </a:lnSpc>
              </a:pPr>
              <a:r>
                <a:rPr lang="en-US" sz="4182">
                  <a:solidFill>
                    <a:srgbClr val="F8F8F8"/>
                  </a:solidFill>
                  <a:latin typeface="Be Vietnam"/>
                </a:rPr>
                <a:t>Xavier Wildgoose  </a:t>
              </a:r>
            </a:p>
            <a:p>
              <a:pPr algn="r">
                <a:lnSpc>
                  <a:spcPts val="5856"/>
                </a:lnSpc>
              </a:pPr>
              <a:r>
                <a:rPr lang="en-US" sz="4182">
                  <a:solidFill>
                    <a:srgbClr val="F8F8F8"/>
                  </a:solidFill>
                  <a:latin typeface="Be Vietnam"/>
                </a:rPr>
                <a:t>Faleesha Forbes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999070"/>
              <a:ext cx="11203632" cy="521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3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33441" y="7672258"/>
            <a:ext cx="6631941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8F8F8"/>
                </a:solidFill>
                <a:latin typeface="Be Vietnam"/>
              </a:rPr>
              <a:t>Topic : Marketing - Customer Relationship Management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6146" y="2192325"/>
            <a:ext cx="16815707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7291">
                <a:solidFill>
                  <a:srgbClr val="01003B"/>
                </a:solidFill>
                <a:latin typeface="Be Vietnam Bold"/>
              </a:rPr>
              <a:t>Why a Baby Product Recommendation System Dashboard?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78634" y="6696796"/>
            <a:ext cx="13115839" cy="141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1003B"/>
                </a:solidFill>
                <a:latin typeface="Be Vietnam"/>
              </a:rPr>
              <a:t> A </a:t>
            </a:r>
            <a:r>
              <a:rPr lang="en-US" sz="4099">
                <a:solidFill>
                  <a:srgbClr val="01003B"/>
                </a:solidFill>
                <a:latin typeface="Be Vietnam Ultra-Bold"/>
              </a:rPr>
              <a:t>solution</a:t>
            </a:r>
            <a:r>
              <a:rPr lang="en-US" sz="4099">
                <a:solidFill>
                  <a:srgbClr val="01003B"/>
                </a:solidFill>
                <a:latin typeface="Be Vietnam"/>
              </a:rPr>
              <a:t> to leverage the data collected from marketing efforts and social media trends.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129774" cy="1163625"/>
          </a:xfrm>
          <a:custGeom>
            <a:avLst/>
            <a:gdLst/>
            <a:ahLst/>
            <a:cxnLst/>
            <a:rect r="r" b="b" t="t" l="l"/>
            <a:pathLst>
              <a:path h="1163625" w="1129774">
                <a:moveTo>
                  <a:pt x="0" y="0"/>
                </a:moveTo>
                <a:lnTo>
                  <a:pt x="1129774" y="0"/>
                </a:lnTo>
                <a:lnTo>
                  <a:pt x="1129774" y="1163625"/>
                </a:lnTo>
                <a:lnTo>
                  <a:pt x="0" y="116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9526" y="1028700"/>
            <a:ext cx="1129774" cy="1163625"/>
          </a:xfrm>
          <a:custGeom>
            <a:avLst/>
            <a:gdLst/>
            <a:ahLst/>
            <a:cxnLst/>
            <a:rect r="r" b="b" t="t" l="l"/>
            <a:pathLst>
              <a:path h="1163625" w="1129774">
                <a:moveTo>
                  <a:pt x="0" y="0"/>
                </a:moveTo>
                <a:lnTo>
                  <a:pt x="1129774" y="0"/>
                </a:lnTo>
                <a:lnTo>
                  <a:pt x="1129774" y="1163625"/>
                </a:lnTo>
                <a:lnTo>
                  <a:pt x="0" y="116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3827" y="814387"/>
            <a:ext cx="15732849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9"/>
              </a:lnSpc>
            </a:pPr>
            <a:r>
              <a:rPr lang="en-US" sz="8691">
                <a:solidFill>
                  <a:srgbClr val="01003B"/>
                </a:solidFill>
                <a:latin typeface="Be Vietnam Ultra-Bold"/>
              </a:rPr>
              <a:t>Data-driven recommendations :Benefits:</a:t>
            </a:r>
            <a:r>
              <a:rPr lang="en-US" sz="8691">
                <a:solidFill>
                  <a:srgbClr val="01003B"/>
                </a:solidFill>
                <a:latin typeface="Be Vietnam Ultra-Bold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35687" y="3395662"/>
            <a:ext cx="13581115" cy="586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4"/>
              </a:lnSpc>
            </a:pPr>
          </a:p>
          <a:p>
            <a:pPr marL="905867" indent="-452933" lvl="1">
              <a:lnSpc>
                <a:spcPts val="5874"/>
              </a:lnSpc>
              <a:buFont typeface="Arial"/>
              <a:buChar char="•"/>
            </a:pPr>
            <a:r>
              <a:rPr lang="en-US" sz="4195">
                <a:solidFill>
                  <a:srgbClr val="01003B"/>
                </a:solidFill>
                <a:latin typeface="Be Vietnam"/>
              </a:rPr>
              <a:t>Boost product recommendations' </a:t>
            </a:r>
            <a:r>
              <a:rPr lang="en-US" sz="4195">
                <a:solidFill>
                  <a:srgbClr val="01003B"/>
                </a:solidFill>
                <a:latin typeface="Be Vietnam Ultra-Bold"/>
              </a:rPr>
              <a:t>accuracy and relevance</a:t>
            </a:r>
            <a:r>
              <a:rPr lang="en-US" sz="4195">
                <a:solidFill>
                  <a:srgbClr val="01003B"/>
                </a:solidFill>
                <a:latin typeface="Be Vietnam"/>
              </a:rPr>
              <a:t>.</a:t>
            </a:r>
          </a:p>
          <a:p>
            <a:pPr marL="905867" indent="-452933" lvl="1">
              <a:lnSpc>
                <a:spcPts val="5874"/>
              </a:lnSpc>
              <a:buFont typeface="Arial"/>
              <a:buChar char="•"/>
            </a:pPr>
            <a:r>
              <a:rPr lang="en-US" sz="4195">
                <a:solidFill>
                  <a:srgbClr val="01003B"/>
                </a:solidFill>
                <a:latin typeface="Be Vietnam"/>
              </a:rPr>
              <a:t>Offer products aligned with </a:t>
            </a:r>
            <a:r>
              <a:rPr lang="en-US" sz="4195">
                <a:solidFill>
                  <a:srgbClr val="01003B"/>
                </a:solidFill>
                <a:latin typeface="Be Vietnam Ultra-Bold"/>
              </a:rPr>
              <a:t>customer interests </a:t>
            </a:r>
            <a:r>
              <a:rPr lang="en-US" sz="4195">
                <a:solidFill>
                  <a:srgbClr val="01003B"/>
                </a:solidFill>
                <a:latin typeface="Be Vietnam"/>
              </a:rPr>
              <a:t>and needs to </a:t>
            </a:r>
            <a:r>
              <a:rPr lang="en-US" sz="4195">
                <a:solidFill>
                  <a:srgbClr val="01003B"/>
                </a:solidFill>
                <a:latin typeface="Be Vietnam Ultra-Bold"/>
              </a:rPr>
              <a:t>increase loyalty.</a:t>
            </a:r>
          </a:p>
          <a:p>
            <a:pPr marL="905867" indent="-452933" lvl="1">
              <a:lnSpc>
                <a:spcPts val="5874"/>
              </a:lnSpc>
              <a:buFont typeface="Arial"/>
              <a:buChar char="•"/>
            </a:pPr>
            <a:r>
              <a:rPr lang="en-US" sz="4195">
                <a:solidFill>
                  <a:srgbClr val="01003B"/>
                </a:solidFill>
                <a:latin typeface="Be Vietnam"/>
              </a:rPr>
              <a:t>Drive</a:t>
            </a:r>
            <a:r>
              <a:rPr lang="en-US" sz="4195">
                <a:solidFill>
                  <a:srgbClr val="01003B"/>
                </a:solidFill>
                <a:latin typeface="Be Vietnam Ultra-Bold"/>
              </a:rPr>
              <a:t> revenue and sales</a:t>
            </a:r>
            <a:r>
              <a:rPr lang="en-US" sz="4195">
                <a:solidFill>
                  <a:srgbClr val="01003B"/>
                </a:solidFill>
                <a:latin typeface="Be Vietnam"/>
              </a:rPr>
              <a:t> through targeted recommendations.</a:t>
            </a:r>
          </a:p>
          <a:p>
            <a:pPr>
              <a:lnSpc>
                <a:spcPts val="587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6070676" y="459370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203657" y="2172334"/>
            <a:ext cx="4881453" cy="9920331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993" t="-4142" r="-271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578523" y="956821"/>
            <a:ext cx="2680777" cy="502293"/>
            <a:chOff x="0" y="0"/>
            <a:chExt cx="3574370" cy="6697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34268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1003B"/>
                  </a:solidFill>
                  <a:latin typeface="Be Vietnam Ultra-Bold"/>
                  <a:hlinkClick r:id="rId10" action="ppaction://hlinksldjump"/>
                </a:rPr>
                <a:t>Back to Agenda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29164">
            <a:off x="3978862" y="-87442"/>
            <a:ext cx="1882874" cy="1678112"/>
          </a:xfrm>
          <a:custGeom>
            <a:avLst/>
            <a:gdLst/>
            <a:ahLst/>
            <a:cxnLst/>
            <a:rect r="r" b="b" t="t" l="l"/>
            <a:pathLst>
              <a:path h="1678112" w="1882874">
                <a:moveTo>
                  <a:pt x="0" y="0"/>
                </a:moveTo>
                <a:lnTo>
                  <a:pt x="1882875" y="0"/>
                </a:lnTo>
                <a:lnTo>
                  <a:pt x="1882875" y="1678112"/>
                </a:lnTo>
                <a:lnTo>
                  <a:pt x="0" y="16781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66264" y="1995805"/>
            <a:ext cx="8831905" cy="8043269"/>
            <a:chOff x="0" y="0"/>
            <a:chExt cx="11775874" cy="1072435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1775874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29"/>
                </a:lnSpc>
                <a:spcBef>
                  <a:spcPct val="0"/>
                </a:spcBef>
              </a:pPr>
              <a:r>
                <a:rPr lang="en-US" sz="3357">
                  <a:solidFill>
                    <a:srgbClr val="2667FF"/>
                  </a:solidFill>
                  <a:latin typeface="Be Vietnam Ultra-Bold"/>
                </a:rPr>
                <a:t>NewBorn Clothing Rank #1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57852"/>
              <a:ext cx="11775874" cy="1225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8"/>
                </a:lnSpc>
              </a:pPr>
              <a:r>
                <a:rPr lang="en-US" sz="2706">
                  <a:solidFill>
                    <a:srgbClr val="01003B"/>
                  </a:solidFill>
                  <a:latin typeface="Be Vietnam"/>
                </a:rPr>
                <a:t> In the </a:t>
              </a:r>
              <a:r>
                <a:rPr lang="en-US" sz="2706">
                  <a:solidFill>
                    <a:srgbClr val="01003B"/>
                  </a:solidFill>
                  <a:latin typeface="Be Vietnam Ultra-Bold"/>
                </a:rPr>
                <a:t>top 5 Amazon products</a:t>
              </a:r>
              <a:r>
                <a:rPr lang="en-US" sz="2706">
                  <a:solidFill>
                    <a:srgbClr val="01003B"/>
                  </a:solidFill>
                  <a:latin typeface="Be Vietnam"/>
                </a:rPr>
                <a:t> by revenue in the newborn clothing sub-category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10613"/>
              <a:ext cx="11775874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3466">
                  <a:solidFill>
                    <a:srgbClr val="2667FF"/>
                  </a:solidFill>
                  <a:latin typeface="Be Vietnam Ultra-Bold"/>
                </a:rPr>
                <a:t>Sustainable and Organic Materials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3865"/>
              <a:ext cx="11775874" cy="1860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8"/>
                </a:lnSpc>
              </a:pPr>
              <a:r>
                <a:rPr lang="en-US" sz="2706">
                  <a:solidFill>
                    <a:srgbClr val="01003B"/>
                  </a:solidFill>
                  <a:latin typeface="Be Vietnam"/>
                </a:rPr>
                <a:t>Burt's Bees Baby </a:t>
              </a:r>
              <a:r>
                <a:rPr lang="en-US" sz="2706">
                  <a:solidFill>
                    <a:srgbClr val="01003B"/>
                  </a:solidFill>
                  <a:latin typeface="Be Vietnam Ultra-Bold"/>
                </a:rPr>
                <a:t>emphasizes eco-friendly, organic newborn clothing</a:t>
              </a:r>
              <a:r>
                <a:rPr lang="en-US" sz="2706">
                  <a:solidFill>
                    <a:srgbClr val="01003B"/>
                  </a:solidFill>
                  <a:latin typeface="Be Vietnam"/>
                </a:rPr>
                <a:t>, meeting consumer demand for sustainability.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81626"/>
              <a:ext cx="11775874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466">
                  <a:solidFill>
                    <a:srgbClr val="2667FF"/>
                  </a:solidFill>
                  <a:latin typeface="Be Vietnam Ultra-Bold"/>
                </a:rPr>
                <a:t>Diverse Product Offerings</a:t>
              </a:r>
            </a:p>
            <a:p>
              <a:pPr marL="0" indent="0" lvl="0">
                <a:lnSpc>
                  <a:spcPts val="4159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863378"/>
              <a:ext cx="11775874" cy="1860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8"/>
                </a:lnSpc>
              </a:pPr>
              <a:r>
                <a:rPr lang="en-US" sz="2706">
                  <a:solidFill>
                    <a:srgbClr val="01003B"/>
                  </a:solidFill>
                  <a:latin typeface="Be Vietnam"/>
                </a:rPr>
                <a:t>Burt's Bees Baby: </a:t>
              </a:r>
              <a:r>
                <a:rPr lang="en-US" sz="2706">
                  <a:solidFill>
                    <a:srgbClr val="01003B"/>
                  </a:solidFill>
                  <a:latin typeface="Be Vietnam Ultra-Bold"/>
                </a:rPr>
                <a:t>diverse, innovative baby products</a:t>
              </a:r>
              <a:r>
                <a:rPr lang="en-US" sz="2706">
                  <a:solidFill>
                    <a:srgbClr val="01003B"/>
                  </a:solidFill>
                  <a:latin typeface="Be Vietnam"/>
                </a:rPr>
                <a:t> beyond clothing, showcasing versatility and comprehensive care.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68671" y="571114"/>
            <a:ext cx="1217495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Brand Highlight-Burt’s Bees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56061" y="1342371"/>
            <a:ext cx="12576085" cy="829135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91946" y="556111"/>
            <a:ext cx="7373732" cy="1304338"/>
            <a:chOff x="0" y="0"/>
            <a:chExt cx="9831643" cy="17391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9831643" cy="861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81"/>
                </a:lnSpc>
                <a:spcBef>
                  <a:spcPct val="0"/>
                </a:spcBef>
              </a:pPr>
              <a:r>
                <a:rPr lang="en-US" sz="4139" spc="360">
                  <a:solidFill>
                    <a:srgbClr val="F8F8F8"/>
                  </a:solidFill>
                  <a:latin typeface="Be Vietnam Ultra-Bold"/>
                </a:rPr>
                <a:t>NEWBORN CLOTHING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12803"/>
              <a:ext cx="9831643" cy="826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16"/>
                </a:lnSpc>
              </a:pPr>
              <a:r>
                <a:rPr lang="en-US" sz="3725">
                  <a:solidFill>
                    <a:srgbClr val="F8F8F8"/>
                  </a:solidFill>
                  <a:latin typeface="Be Vietnam Ultra-Bold"/>
                </a:rPr>
                <a:t> Top 5 Brands by Market Share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110363" y="0"/>
          <a:ext cx="10177637" cy="3829050"/>
        </p:xfrm>
        <a:graphic>
          <a:graphicData uri="http://schemas.openxmlformats.org/drawingml/2006/table">
            <a:tbl>
              <a:tblPr/>
              <a:tblGrid>
                <a:gridCol w="3163730"/>
                <a:gridCol w="3974990"/>
                <a:gridCol w="3038918"/>
              </a:tblGrid>
              <a:tr h="22535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F8F8F8"/>
                          </a:solidFill>
                          <a:latin typeface="Be Vietnam Ultra-Bold"/>
                        </a:rPr>
                        <a:t> </a:t>
                      </a:r>
                      <a:r>
                        <a:rPr lang="en-US" sz="3299">
                          <a:solidFill>
                            <a:srgbClr val="F8F8F8"/>
                          </a:solidFill>
                          <a:latin typeface="Be Vietnam Ultra-Bold"/>
                        </a:rPr>
                        <a:t>Overall Unit Sales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9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F8F8F8"/>
                          </a:solidFill>
                          <a:latin typeface="Be Vietnam Ultra-Bold"/>
                        </a:rPr>
                        <a:t> Overall Revenue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589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F8F8F8"/>
                          </a:solidFill>
                          <a:latin typeface="Be Vietnam Ultra-Bold"/>
                        </a:rPr>
                        <a:t>Average Product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94F"/>
                    </a:solidFill>
                  </a:tcPr>
                </a:tc>
              </a:tr>
              <a:tr h="15755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1003B"/>
                          </a:solidFill>
                          <a:latin typeface="Be Vietnam"/>
                        </a:rPr>
                        <a:t> </a:t>
                      </a:r>
                      <a:r>
                        <a:rPr lang="en-US" sz="2899">
                          <a:solidFill>
                            <a:srgbClr val="68C813"/>
                          </a:solidFill>
                          <a:latin typeface="Be Vietnam Ultra-Bold"/>
                        </a:rPr>
                        <a:t>1M </a:t>
                      </a: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FF3131"/>
                          </a:solidFill>
                          <a:latin typeface="Be Vietnam Ultra-Bold"/>
                        </a:rPr>
                        <a:t>(-72% YoY)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68C813"/>
                          </a:solidFill>
                          <a:latin typeface="Be Vietnam Ultra-Bold"/>
                        </a:rPr>
                        <a:t>$29M </a:t>
                      </a: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FF3131"/>
                          </a:solidFill>
                          <a:latin typeface="Be Vietnam Ultra-Bold"/>
                        </a:rPr>
                        <a:t>(-71% YoY)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68C813"/>
                          </a:solidFill>
                          <a:latin typeface="Be Vietnam Ultra-Bold"/>
                        </a:rPr>
                        <a:t>$28.46</a:t>
                      </a:r>
                      <a:endParaRPr lang="en-US" sz="1100"/>
                    </a:p>
                    <a:p>
                      <a:pPr algn="ctr">
                        <a:lnSpc>
                          <a:spcPts val="4479"/>
                        </a:lnSpc>
                      </a:pPr>
                      <a:r>
                        <a:rPr lang="en-US" sz="3199">
                          <a:solidFill>
                            <a:srgbClr val="FF5757"/>
                          </a:solidFill>
                          <a:latin typeface="Be Vietnam Ultra-Bold"/>
                        </a:rPr>
                        <a:t>(-6% YoY)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2578196" y="3969481"/>
            <a:ext cx="555474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Be Vietnam Ultra-Bold"/>
              </a:rPr>
              <a:t> Period: January 1, 2023 - May 4, 2023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3838"/>
            <a:ext cx="18288000" cy="9839325"/>
          </a:xfrm>
          <a:custGeom>
            <a:avLst/>
            <a:gdLst/>
            <a:ahLst/>
            <a:cxnLst/>
            <a:rect r="r" b="b" t="t" l="l"/>
            <a:pathLst>
              <a:path h="9839325" w="18288000">
                <a:moveTo>
                  <a:pt x="0" y="0"/>
                </a:moveTo>
                <a:lnTo>
                  <a:pt x="18288000" y="0"/>
                </a:lnTo>
                <a:lnTo>
                  <a:pt x="18288000" y="9839324"/>
                </a:lnTo>
                <a:lnTo>
                  <a:pt x="0" y="9839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43526" y="7597308"/>
            <a:ext cx="8233265" cy="8233265"/>
          </a:xfrm>
          <a:custGeom>
            <a:avLst/>
            <a:gdLst/>
            <a:ahLst/>
            <a:cxnLst/>
            <a:rect r="r" b="b" t="t" l="l"/>
            <a:pathLst>
              <a:path h="8233265" w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0388" y="296434"/>
            <a:ext cx="1740378" cy="1769331"/>
          </a:xfrm>
          <a:custGeom>
            <a:avLst/>
            <a:gdLst/>
            <a:ahLst/>
            <a:cxnLst/>
            <a:rect r="r" b="b" t="t" l="l"/>
            <a:pathLst>
              <a:path h="1769331" w="1740378">
                <a:moveTo>
                  <a:pt x="0" y="0"/>
                </a:moveTo>
                <a:lnTo>
                  <a:pt x="1740378" y="0"/>
                </a:lnTo>
                <a:lnTo>
                  <a:pt x="1740378" y="1769332"/>
                </a:lnTo>
                <a:lnTo>
                  <a:pt x="0" y="1769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54349" y="8384992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7" y="0"/>
                </a:lnTo>
                <a:lnTo>
                  <a:pt x="1499907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92828" y="1346208"/>
            <a:ext cx="2494042" cy="0"/>
          </a:xfrm>
          <a:prstGeom prst="line">
            <a:avLst/>
          </a:prstGeom>
          <a:ln cap="rnd" w="6477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047816" y="81334"/>
            <a:ext cx="5246370" cy="4688951"/>
            <a:chOff x="0" y="0"/>
            <a:chExt cx="812800" cy="7264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26441"/>
            </a:xfrm>
            <a:custGeom>
              <a:avLst/>
              <a:gdLst/>
              <a:ahLst/>
              <a:cxnLst/>
              <a:rect r="r" b="b" t="t" l="l"/>
              <a:pathLst>
                <a:path h="726441" w="812800">
                  <a:moveTo>
                    <a:pt x="406400" y="0"/>
                  </a:moveTo>
                  <a:cubicBezTo>
                    <a:pt x="181951" y="0"/>
                    <a:pt x="0" y="162619"/>
                    <a:pt x="0" y="363221"/>
                  </a:cubicBezTo>
                  <a:cubicBezTo>
                    <a:pt x="0" y="563822"/>
                    <a:pt x="181951" y="726441"/>
                    <a:pt x="406400" y="726441"/>
                  </a:cubicBezTo>
                  <a:cubicBezTo>
                    <a:pt x="630849" y="726441"/>
                    <a:pt x="812800" y="563822"/>
                    <a:pt x="812800" y="363221"/>
                  </a:cubicBezTo>
                  <a:cubicBezTo>
                    <a:pt x="812800" y="16261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623" r="0" b="-6120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74396" y="2799025"/>
            <a:ext cx="5246370" cy="4688951"/>
            <a:chOff x="0" y="0"/>
            <a:chExt cx="812800" cy="7264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26441"/>
            </a:xfrm>
            <a:custGeom>
              <a:avLst/>
              <a:gdLst/>
              <a:ahLst/>
              <a:cxnLst/>
              <a:rect r="r" b="b" t="t" l="l"/>
              <a:pathLst>
                <a:path h="726441" w="812800">
                  <a:moveTo>
                    <a:pt x="406400" y="0"/>
                  </a:moveTo>
                  <a:cubicBezTo>
                    <a:pt x="181951" y="0"/>
                    <a:pt x="0" y="162619"/>
                    <a:pt x="0" y="363221"/>
                  </a:cubicBezTo>
                  <a:cubicBezTo>
                    <a:pt x="0" y="563822"/>
                    <a:pt x="181951" y="726441"/>
                    <a:pt x="406400" y="726441"/>
                  </a:cubicBezTo>
                  <a:cubicBezTo>
                    <a:pt x="630849" y="726441"/>
                    <a:pt x="812800" y="563822"/>
                    <a:pt x="812800" y="363221"/>
                  </a:cubicBezTo>
                  <a:cubicBezTo>
                    <a:pt x="812800" y="16261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3075" r="0" b="-5475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47816" y="5442657"/>
            <a:ext cx="5246370" cy="4688951"/>
            <a:chOff x="0" y="0"/>
            <a:chExt cx="812800" cy="7264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26441"/>
            </a:xfrm>
            <a:custGeom>
              <a:avLst/>
              <a:gdLst/>
              <a:ahLst/>
              <a:cxnLst/>
              <a:rect r="r" b="b" t="t" l="l"/>
              <a:pathLst>
                <a:path h="726441" w="812800">
                  <a:moveTo>
                    <a:pt x="406400" y="0"/>
                  </a:moveTo>
                  <a:cubicBezTo>
                    <a:pt x="181951" y="0"/>
                    <a:pt x="0" y="162619"/>
                    <a:pt x="0" y="363221"/>
                  </a:cubicBezTo>
                  <a:cubicBezTo>
                    <a:pt x="0" y="563822"/>
                    <a:pt x="181951" y="726441"/>
                    <a:pt x="406400" y="726441"/>
                  </a:cubicBezTo>
                  <a:cubicBezTo>
                    <a:pt x="630849" y="726441"/>
                    <a:pt x="812800" y="563822"/>
                    <a:pt x="812800" y="363221"/>
                  </a:cubicBezTo>
                  <a:cubicBezTo>
                    <a:pt x="812800" y="16261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5335" r="0" b="-6249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25685" y="2406760"/>
            <a:ext cx="7122369" cy="140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80"/>
              </a:lnSpc>
            </a:pPr>
            <a:r>
              <a:rPr lang="en-US" sz="9090">
                <a:solidFill>
                  <a:srgbClr val="640354"/>
                </a:solidFill>
                <a:latin typeface="Be Vietnam Ultra-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53755" y="1444633"/>
            <a:ext cx="177218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Josefin Sans"/>
              </a:rPr>
              <a:t>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3755" y="4332138"/>
            <a:ext cx="6233659" cy="326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 Ultra-Bold"/>
              </a:rPr>
              <a:t>Contacts:</a:t>
            </a:r>
          </a:p>
          <a:p>
            <a:pPr>
              <a:lnSpc>
                <a:spcPts val="3690"/>
              </a:lnSpc>
            </a:pPr>
          </a:p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faleeshaforbes@hotmail.com</a:t>
            </a:r>
          </a:p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xjwildgoose@gmail.com</a:t>
            </a:r>
          </a:p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kendonishareckley@gmail.com</a:t>
            </a:r>
          </a:p>
          <a:p>
            <a:pPr>
              <a:lnSpc>
                <a:spcPts val="3690"/>
              </a:lnSpc>
            </a:pPr>
          </a:p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032" y="2318416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1325" y="2524767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313447" y="604838"/>
            <a:ext cx="182796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6191">
                <a:solidFill>
                  <a:srgbClr val="01003B"/>
                </a:solidFill>
                <a:latin typeface="Be Vietnam Ultra-Bold"/>
              </a:rPr>
              <a:t>Goal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83492" y="1946274"/>
            <a:ext cx="13115839" cy="7023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1003B"/>
                </a:solidFill>
                <a:latin typeface="Be Vietnam"/>
              </a:rPr>
              <a:t>Increased </a:t>
            </a:r>
            <a:r>
              <a:rPr lang="en-US" sz="3999">
                <a:solidFill>
                  <a:srgbClr val="01003B"/>
                </a:solidFill>
                <a:latin typeface="Be Vietnam Ultra-Bold"/>
              </a:rPr>
              <a:t>customer satisfaction, improve loyalty, and drive higher sales </a:t>
            </a:r>
            <a:r>
              <a:rPr lang="en-US" sz="3999">
                <a:solidFill>
                  <a:srgbClr val="01003B"/>
                </a:solidFill>
                <a:latin typeface="Be Vietnam"/>
              </a:rPr>
              <a:t>from our Customer Relationship Management (CRM) strategy. Businesses and individuals can better meet parents' and caregivers' needs by leveraging data and feedback.</a:t>
            </a:r>
          </a:p>
          <a:p>
            <a:pPr>
              <a:lnSpc>
                <a:spcPts val="5599"/>
              </a:lnSpc>
            </a:pPr>
          </a:p>
          <a:p>
            <a:pPr>
              <a:lnSpc>
                <a:spcPts val="5599"/>
              </a:lnSpc>
            </a:pPr>
            <a:r>
              <a:rPr lang="en-US" sz="3999" u="none">
                <a:solidFill>
                  <a:srgbClr val="01003B"/>
                </a:solidFill>
                <a:latin typeface="Be Vietnam"/>
              </a:rPr>
              <a:t>Using data from Amazons best selling baby products, we will create a </a:t>
            </a:r>
            <a:r>
              <a:rPr lang="en-US" sz="3999" u="none">
                <a:solidFill>
                  <a:srgbClr val="01003B"/>
                </a:solidFill>
                <a:latin typeface="Be Vietnam Ultra-Bold"/>
              </a:rPr>
              <a:t>Baby Product Recommendation System Dashboard.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3827" y="7048510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006120" y="6649392"/>
            <a:ext cx="798234" cy="79823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437171" y="8538662"/>
            <a:ext cx="9562600" cy="7719626"/>
          </a:xfrm>
          <a:custGeom>
            <a:avLst/>
            <a:gdLst/>
            <a:ahLst/>
            <a:cxnLst/>
            <a:rect r="r" b="b" t="t" l="l"/>
            <a:pathLst>
              <a:path h="7719626" w="9562600">
                <a:moveTo>
                  <a:pt x="0" y="0"/>
                </a:moveTo>
                <a:lnTo>
                  <a:pt x="9562600" y="0"/>
                </a:lnTo>
                <a:lnTo>
                  <a:pt x="9562600" y="7719626"/>
                </a:lnTo>
                <a:lnTo>
                  <a:pt x="0" y="771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16779"/>
              <a:ext cx="2644161" cy="416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599"/>
                </a:lnSpc>
                <a:spcBef>
                  <a:spcPct val="0"/>
                </a:spcBef>
              </a:pPr>
              <a:r>
                <a:rPr lang="en-US" sz="1999" u="sng">
                  <a:solidFill>
                    <a:srgbClr val="F8F8F8"/>
                  </a:solidFill>
                  <a:latin typeface="Be Vietnam Ultra-Bold"/>
                  <a:hlinkClick r:id="rId10" action="ppaction://hlinksldjump"/>
                </a:rPr>
                <a:t>Back to Agenda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61807" y="1028700"/>
            <a:ext cx="4923608" cy="100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2"/>
              </a:lnSpc>
            </a:pPr>
            <a:r>
              <a:rPr lang="en-US" sz="6635">
                <a:solidFill>
                  <a:srgbClr val="F8F8F8"/>
                </a:solidFill>
                <a:latin typeface="Be Vietnam Ultra-Bold"/>
              </a:rPr>
              <a:t>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4126" y="2790377"/>
            <a:ext cx="13439748" cy="7505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8F8F8"/>
                </a:solidFill>
                <a:latin typeface="Be Vietnam"/>
              </a:rPr>
              <a:t>A CRM strategy can benefit an industry focused on products for parents and caregivers, especially when implemented effectively.</a:t>
            </a:r>
          </a:p>
          <a:p>
            <a:pPr algn="ctr">
              <a:lnSpc>
                <a:spcPts val="4479"/>
              </a:lnSpc>
            </a:p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8F8F8"/>
                </a:solidFill>
                <a:latin typeface="Be Vietnam Ultra-Bold"/>
              </a:rPr>
              <a:t>Data Utilization</a:t>
            </a:r>
          </a:p>
          <a:p>
            <a:pPr algn="ctr">
              <a:lnSpc>
                <a:spcPts val="4479"/>
              </a:lnSpc>
            </a:pP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8F8F8"/>
                </a:solidFill>
                <a:latin typeface="Be Vietnam"/>
              </a:rPr>
              <a:t>Discover patterns and preferences among customers through data exploration. Using the Primary DataSet, tailor our CRM approach.</a:t>
            </a:r>
          </a:p>
          <a:p>
            <a:pPr algn="ctr">
              <a:lnSpc>
                <a:spcPts val="4479"/>
              </a:lnSpc>
            </a:pPr>
          </a:p>
          <a:p>
            <a:pPr algn="ctr">
              <a:lnSpc>
                <a:spcPts val="4479"/>
              </a:lnSpc>
            </a:pPr>
          </a:p>
          <a:p>
            <a:pPr algn="ctr">
              <a:lnSpc>
                <a:spcPts val="447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328890" y="5929829"/>
            <a:ext cx="516867" cy="51686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866319"/>
            <a:ext cx="1932821" cy="1990733"/>
          </a:xfrm>
          <a:custGeom>
            <a:avLst/>
            <a:gdLst/>
            <a:ahLst/>
            <a:cxnLst/>
            <a:rect r="r" b="b" t="t" l="l"/>
            <a:pathLst>
              <a:path h="1990733" w="1932821">
                <a:moveTo>
                  <a:pt x="0" y="0"/>
                </a:moveTo>
                <a:lnTo>
                  <a:pt x="1932821" y="0"/>
                </a:lnTo>
                <a:lnTo>
                  <a:pt x="1932821" y="1990733"/>
                </a:lnTo>
                <a:lnTo>
                  <a:pt x="0" y="1990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863874" y="5929829"/>
            <a:ext cx="516867" cy="51686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09903" y="165113"/>
            <a:ext cx="6268194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Be Vietnam Ultra-Bold"/>
              </a:rPr>
              <a:t>Primary Data Source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10795" y="5507593"/>
            <a:ext cx="17918844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Be Vietnam Ultra-Bold"/>
              </a:rPr>
              <a:t> Lack of Detailed Consumer Demographics</a:t>
            </a:r>
          </a:p>
          <a:p>
            <a:pPr>
              <a:lnSpc>
                <a:spcPts val="56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10795" y="6326743"/>
            <a:ext cx="1299555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Be Vietnam Ultra-Bold"/>
              </a:rPr>
              <a:t> Incomplete Representation of Consumer Preferences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0795" y="3349626"/>
            <a:ext cx="1791884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Be Vietnam Ultra-Bold"/>
              </a:rPr>
              <a:t>Product Popularity Correlates with Ratings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0795" y="2603501"/>
            <a:ext cx="1791884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Be Vietnam Ultra-Bold"/>
              </a:rPr>
              <a:t>Brand Name Significantly Influences Purchasing Decisions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85447" y="1374782"/>
            <a:ext cx="4033093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Assumptions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62490" y="4346051"/>
            <a:ext cx="3479006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Be Vietnam Ultra-Bold"/>
              </a:rPr>
              <a:t>Limitations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122912" y="1409493"/>
            <a:ext cx="761492" cy="761492"/>
          </a:xfrm>
          <a:custGeom>
            <a:avLst/>
            <a:gdLst/>
            <a:ahLst/>
            <a:cxnLst/>
            <a:rect r="r" b="b" t="t" l="l"/>
            <a:pathLst>
              <a:path h="761492" w="761492">
                <a:moveTo>
                  <a:pt x="0" y="0"/>
                </a:moveTo>
                <a:lnTo>
                  <a:pt x="761492" y="0"/>
                </a:lnTo>
                <a:lnTo>
                  <a:pt x="761492" y="761493"/>
                </a:lnTo>
                <a:lnTo>
                  <a:pt x="0" y="761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29263" y="1752393"/>
            <a:ext cx="798234" cy="79823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742166" y="4450826"/>
            <a:ext cx="761492" cy="761492"/>
          </a:xfrm>
          <a:custGeom>
            <a:avLst/>
            <a:gdLst/>
            <a:ahLst/>
            <a:cxnLst/>
            <a:rect r="r" b="b" t="t" l="l"/>
            <a:pathLst>
              <a:path h="761492" w="761492">
                <a:moveTo>
                  <a:pt x="0" y="0"/>
                </a:moveTo>
                <a:lnTo>
                  <a:pt x="761492" y="0"/>
                </a:lnTo>
                <a:lnTo>
                  <a:pt x="761492" y="761492"/>
                </a:lnTo>
                <a:lnTo>
                  <a:pt x="0" y="76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425843" y="4607243"/>
            <a:ext cx="605075" cy="60507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96058" y="7730761"/>
            <a:ext cx="6352014" cy="326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 Ultra-Bold"/>
              </a:rPr>
              <a:t>Data Dictionary Highlights</a:t>
            </a:r>
          </a:p>
          <a:p>
            <a:pPr algn="ctr">
              <a:lnSpc>
                <a:spcPts val="3690"/>
              </a:lnSpc>
            </a:pPr>
          </a:p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ProductID </a:t>
            </a:r>
          </a:p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Price </a:t>
            </a:r>
          </a:p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Brand</a:t>
            </a:r>
          </a:p>
          <a:p>
            <a:pPr algn="ctr">
              <a:lnSpc>
                <a:spcPts val="3690"/>
              </a:lnSpc>
            </a:pPr>
          </a:p>
          <a:p>
            <a:pPr algn="ctr">
              <a:lnSpc>
                <a:spcPts val="3690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296058" y="8587951"/>
            <a:ext cx="1301695" cy="1340697"/>
          </a:xfrm>
          <a:custGeom>
            <a:avLst/>
            <a:gdLst/>
            <a:ahLst/>
            <a:cxnLst/>
            <a:rect r="r" b="b" t="t" l="l"/>
            <a:pathLst>
              <a:path h="1340697" w="1301695">
                <a:moveTo>
                  <a:pt x="0" y="0"/>
                </a:moveTo>
                <a:lnTo>
                  <a:pt x="1301695" y="0"/>
                </a:lnTo>
                <a:lnTo>
                  <a:pt x="1301695" y="1340698"/>
                </a:lnTo>
                <a:lnTo>
                  <a:pt x="0" y="134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09699" y="8587951"/>
            <a:ext cx="1301695" cy="1340697"/>
          </a:xfrm>
          <a:custGeom>
            <a:avLst/>
            <a:gdLst/>
            <a:ahLst/>
            <a:cxnLst/>
            <a:rect r="r" b="b" t="t" l="l"/>
            <a:pathLst>
              <a:path h="1340697" w="1301695">
                <a:moveTo>
                  <a:pt x="0" y="0"/>
                </a:moveTo>
                <a:lnTo>
                  <a:pt x="1301695" y="0"/>
                </a:lnTo>
                <a:lnTo>
                  <a:pt x="1301695" y="1340698"/>
                </a:lnTo>
                <a:lnTo>
                  <a:pt x="0" y="134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672032" y="7730761"/>
            <a:ext cx="6352014" cy="279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 Ultra-Bold"/>
              </a:rPr>
              <a:t>Tools Used</a:t>
            </a:r>
          </a:p>
          <a:p>
            <a:pPr algn="ctr">
              <a:lnSpc>
                <a:spcPts val="3690"/>
              </a:lnSpc>
            </a:pPr>
          </a:p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Python</a:t>
            </a:r>
          </a:p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Tableau</a:t>
            </a:r>
          </a:p>
          <a:p>
            <a:pPr algn="ctr">
              <a:lnSpc>
                <a:spcPts val="3690"/>
              </a:lnSpc>
            </a:pPr>
          </a:p>
          <a:p>
            <a:pPr algn="ctr">
              <a:lnSpc>
                <a:spcPts val="36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51087">
            <a:off x="10784638" y="6915649"/>
            <a:ext cx="12949325" cy="4685301"/>
          </a:xfrm>
          <a:custGeom>
            <a:avLst/>
            <a:gdLst/>
            <a:ahLst/>
            <a:cxnLst/>
            <a:rect r="r" b="b" t="t" l="l"/>
            <a:pathLst>
              <a:path h="4685301" w="12949325">
                <a:moveTo>
                  <a:pt x="0" y="0"/>
                </a:moveTo>
                <a:lnTo>
                  <a:pt x="12949324" y="0"/>
                </a:lnTo>
                <a:lnTo>
                  <a:pt x="12949324" y="4685302"/>
                </a:lnTo>
                <a:lnTo>
                  <a:pt x="0" y="468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56143" y="1028700"/>
            <a:ext cx="13775713" cy="1559395"/>
            <a:chOff x="0" y="0"/>
            <a:chExt cx="18367618" cy="207919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8367618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F8F8F8"/>
                  </a:solidFill>
                  <a:latin typeface="Be Vietnam Ultra-Bold"/>
                </a:rPr>
                <a:t>What can data do for your business?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54049"/>
              <a:ext cx="1836761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54626" y="2614350"/>
            <a:ext cx="14134282" cy="74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3999">
                <a:solidFill>
                  <a:srgbClr val="FFFEFE"/>
                </a:solidFill>
                <a:latin typeface="Be Vietnam"/>
              </a:rPr>
              <a:t>Marketing data gives businesses </a:t>
            </a:r>
            <a:r>
              <a:rPr lang="en-US" sz="3999">
                <a:solidFill>
                  <a:srgbClr val="FFFEFE"/>
                </a:solidFill>
                <a:latin typeface="Be Vietnam Ultra-Bold"/>
              </a:rPr>
              <a:t>valuable insights</a:t>
            </a:r>
            <a:r>
              <a:rPr lang="en-US" sz="3999">
                <a:solidFill>
                  <a:srgbClr val="FFFEFE"/>
                </a:solidFill>
                <a:latin typeface="Be Vietnam"/>
              </a:rPr>
              <a:t> into customer behavior, market trends, and campaign performance. By analyzing this data effectively,</a:t>
            </a:r>
            <a:r>
              <a:rPr lang="en-US" sz="3999">
                <a:solidFill>
                  <a:srgbClr val="FFFEFE"/>
                </a:solidFill>
                <a:latin typeface="Be Vietnam Ultra-Bold"/>
              </a:rPr>
              <a:t> </a:t>
            </a:r>
            <a:r>
              <a:rPr lang="en-US" sz="3999" u="sng">
                <a:solidFill>
                  <a:srgbClr val="FFFEFE"/>
                </a:solidFill>
                <a:latin typeface="Be Vietnam Ultra-Bold"/>
                <a:hlinkClick r:id="rId5" tooltip="https://growthnatives.com/blogs/salesforce/the-benefits-of-having-a-salesforce-consulting-partner/"/>
              </a:rPr>
              <a:t>businesses can optimize their strategies</a:t>
            </a:r>
            <a:r>
              <a:rPr lang="en-US" sz="3999">
                <a:solidFill>
                  <a:srgbClr val="FFFEFE"/>
                </a:solidFill>
                <a:latin typeface="Be Vietnam Ultra-Bold"/>
              </a:rPr>
              <a:t>, increase their ROI, and stay ahead of the competition.</a:t>
            </a:r>
          </a:p>
          <a:p>
            <a:pPr algn="ctr">
              <a:lnSpc>
                <a:spcPts val="4919"/>
              </a:lnSpc>
            </a:pPr>
          </a:p>
          <a:p>
            <a:pPr algn="ctr">
              <a:lnSpc>
                <a:spcPts val="4919"/>
              </a:lnSpc>
            </a:pPr>
            <a:r>
              <a:rPr lang="en-US" sz="3999">
                <a:solidFill>
                  <a:srgbClr val="FFFEFE"/>
                </a:solidFill>
                <a:latin typeface="Be Vietnam"/>
              </a:rPr>
              <a:t>Tracking and reviewing data from business processes helps you </a:t>
            </a:r>
            <a:r>
              <a:rPr lang="en-US" sz="3999">
                <a:solidFill>
                  <a:srgbClr val="FFFEFE"/>
                </a:solidFill>
                <a:latin typeface="Be Vietnam Ultra-Bold"/>
              </a:rPr>
              <a:t>uncover performance breakdowns</a:t>
            </a:r>
            <a:r>
              <a:rPr lang="en-US" sz="3999">
                <a:solidFill>
                  <a:srgbClr val="FFFEFE"/>
                </a:solidFill>
                <a:latin typeface="Be Vietnam"/>
              </a:rPr>
              <a:t> so you can better understand each part of the process and know which steps need to be fixed and which are performing well.</a:t>
            </a:r>
          </a:p>
          <a:p>
            <a:pPr algn="ctr">
              <a:lnSpc>
                <a:spcPts val="491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599439" y="-1045701"/>
            <a:ext cx="2063572" cy="2063572"/>
          </a:xfrm>
          <a:custGeom>
            <a:avLst/>
            <a:gdLst/>
            <a:ahLst/>
            <a:cxnLst/>
            <a:rect r="r" b="b" t="t" l="l"/>
            <a:pathLst>
              <a:path h="2063572" w="2063572">
                <a:moveTo>
                  <a:pt x="0" y="0"/>
                </a:moveTo>
                <a:lnTo>
                  <a:pt x="2063572" y="0"/>
                </a:lnTo>
                <a:lnTo>
                  <a:pt x="2063572" y="2063572"/>
                </a:lnTo>
                <a:lnTo>
                  <a:pt x="0" y="2063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158631" y="-116474"/>
            <a:ext cx="2163141" cy="21631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58058" y="512140"/>
            <a:ext cx="11054148" cy="101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6584">
                <a:solidFill>
                  <a:srgbClr val="000000"/>
                </a:solidFill>
                <a:latin typeface="Be Vietnam Ultra-Bold"/>
              </a:rPr>
              <a:t>5 Ways to leverage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512206" y="334467"/>
            <a:ext cx="10959214" cy="10959214"/>
          </a:xfrm>
          <a:custGeom>
            <a:avLst/>
            <a:gdLst/>
            <a:ahLst/>
            <a:cxnLst/>
            <a:rect r="r" b="b" t="t" l="l"/>
            <a:pathLst>
              <a:path h="10959214" w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42726" y="-183004"/>
            <a:ext cx="6783048" cy="6783048"/>
          </a:xfrm>
          <a:custGeom>
            <a:avLst/>
            <a:gdLst/>
            <a:ahLst/>
            <a:cxnLst/>
            <a:rect r="r" b="b" t="t" l="l"/>
            <a:pathLst>
              <a:path h="6783048" w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392964" y="1171304"/>
            <a:ext cx="2387900" cy="1202633"/>
          </a:xfrm>
          <a:custGeom>
            <a:avLst/>
            <a:gdLst/>
            <a:ahLst/>
            <a:cxnLst/>
            <a:rect r="r" b="b" t="t" l="l"/>
            <a:pathLst>
              <a:path h="1202633" w="2387900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87868" y="8394343"/>
            <a:ext cx="1986022" cy="2312689"/>
          </a:xfrm>
          <a:custGeom>
            <a:avLst/>
            <a:gdLst/>
            <a:ahLst/>
            <a:cxnLst/>
            <a:rect r="r" b="b" t="t" l="l"/>
            <a:pathLst>
              <a:path h="2312689" w="1986022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11600" y="1911355"/>
            <a:ext cx="2092553" cy="2092553"/>
          </a:xfrm>
          <a:custGeom>
            <a:avLst/>
            <a:gdLst/>
            <a:ahLst/>
            <a:cxnLst/>
            <a:rect r="r" b="b" t="t" l="l"/>
            <a:pathLst>
              <a:path h="2092553" w="2092553">
                <a:moveTo>
                  <a:pt x="0" y="0"/>
                </a:moveTo>
                <a:lnTo>
                  <a:pt x="2092553" y="0"/>
                </a:lnTo>
                <a:lnTo>
                  <a:pt x="2092553" y="2092553"/>
                </a:lnTo>
                <a:lnTo>
                  <a:pt x="0" y="2092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08124" y="2048147"/>
            <a:ext cx="1800111" cy="1836848"/>
          </a:xfrm>
          <a:custGeom>
            <a:avLst/>
            <a:gdLst/>
            <a:ahLst/>
            <a:cxnLst/>
            <a:rect r="r" b="b" t="t" l="l"/>
            <a:pathLst>
              <a:path h="1836848" w="1800111">
                <a:moveTo>
                  <a:pt x="0" y="0"/>
                </a:moveTo>
                <a:lnTo>
                  <a:pt x="1800111" y="0"/>
                </a:lnTo>
                <a:lnTo>
                  <a:pt x="1800111" y="1836848"/>
                </a:lnTo>
                <a:lnTo>
                  <a:pt x="0" y="18368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8603" y="4102917"/>
            <a:ext cx="449854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Cohort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84371" y="4102917"/>
            <a:ext cx="284761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Funnel Analysis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11600" y="4826664"/>
            <a:ext cx="2334077" cy="2147350"/>
          </a:xfrm>
          <a:custGeom>
            <a:avLst/>
            <a:gdLst/>
            <a:ahLst/>
            <a:cxnLst/>
            <a:rect r="r" b="b" t="t" l="l"/>
            <a:pathLst>
              <a:path h="2147350" w="2334077">
                <a:moveTo>
                  <a:pt x="0" y="0"/>
                </a:moveTo>
                <a:lnTo>
                  <a:pt x="2334076" y="0"/>
                </a:lnTo>
                <a:lnTo>
                  <a:pt x="2334076" y="2147350"/>
                </a:lnTo>
                <a:lnTo>
                  <a:pt x="0" y="21473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58666" y="7154989"/>
            <a:ext cx="259842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Segmentation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604419" y="4982153"/>
            <a:ext cx="2831846" cy="1836372"/>
          </a:xfrm>
          <a:custGeom>
            <a:avLst/>
            <a:gdLst/>
            <a:ahLst/>
            <a:cxnLst/>
            <a:rect r="r" b="b" t="t" l="l"/>
            <a:pathLst>
              <a:path h="1836372" w="2831846">
                <a:moveTo>
                  <a:pt x="0" y="0"/>
                </a:moveTo>
                <a:lnTo>
                  <a:pt x="2831846" y="0"/>
                </a:lnTo>
                <a:lnTo>
                  <a:pt x="2831846" y="1836372"/>
                </a:lnTo>
                <a:lnTo>
                  <a:pt x="0" y="18363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119867" y="7154989"/>
            <a:ext cx="157662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Tracking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7606" y="9624186"/>
            <a:ext cx="427829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 Vietnam"/>
              </a:rPr>
              <a:t>Click Through Analysis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844413" y="7562562"/>
            <a:ext cx="1988126" cy="1988126"/>
          </a:xfrm>
          <a:custGeom>
            <a:avLst/>
            <a:gdLst/>
            <a:ahLst/>
            <a:cxnLst/>
            <a:rect r="r" b="b" t="t" l="l"/>
            <a:pathLst>
              <a:path h="1988126" w="1988126">
                <a:moveTo>
                  <a:pt x="0" y="0"/>
                </a:moveTo>
                <a:lnTo>
                  <a:pt x="1988127" y="0"/>
                </a:lnTo>
                <a:lnTo>
                  <a:pt x="1988127" y="1988126"/>
                </a:lnTo>
                <a:lnTo>
                  <a:pt x="0" y="19881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70010">
            <a:off x="-3517136" y="3323574"/>
            <a:ext cx="12594683" cy="4556985"/>
          </a:xfrm>
          <a:custGeom>
            <a:avLst/>
            <a:gdLst/>
            <a:ahLst/>
            <a:cxnLst/>
            <a:rect r="r" b="b" t="t" l="l"/>
            <a:pathLst>
              <a:path h="4556985" w="12594683">
                <a:moveTo>
                  <a:pt x="0" y="0"/>
                </a:moveTo>
                <a:lnTo>
                  <a:pt x="12594683" y="0"/>
                </a:lnTo>
                <a:lnTo>
                  <a:pt x="12594683" y="4556985"/>
                </a:lnTo>
                <a:lnTo>
                  <a:pt x="0" y="455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32713" y="671517"/>
            <a:ext cx="8262980" cy="2397595"/>
            <a:chOff x="0" y="0"/>
            <a:chExt cx="11017307" cy="319679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017307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500">
                  <a:solidFill>
                    <a:srgbClr val="F8F8F8"/>
                  </a:solidFill>
                  <a:latin typeface="Be Vietnam Ultra-Bold"/>
                </a:rPr>
                <a:t>Customer Segmentation</a:t>
              </a:r>
            </a:p>
            <a:p>
              <a:pPr algn="l">
                <a:lnSpc>
                  <a:spcPts val="66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671649"/>
              <a:ext cx="1101730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984307" y="1494619"/>
            <a:ext cx="9759793" cy="4869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9"/>
              </a:lnSpc>
              <a:spcBef>
                <a:spcPct val="0"/>
              </a:spcBef>
            </a:pPr>
          </a:p>
          <a:p>
            <a:pPr algn="ctr">
              <a:lnSpc>
                <a:spcPts val="5529"/>
              </a:lnSpc>
              <a:spcBef>
                <a:spcPct val="0"/>
              </a:spcBef>
            </a:pPr>
            <a:r>
              <a:rPr lang="en-US" sz="4495">
                <a:solidFill>
                  <a:srgbClr val="F8F8F8"/>
                </a:solidFill>
                <a:latin typeface="Be Vietnam"/>
              </a:rPr>
              <a:t>Segment your customer base based on various criteria such as </a:t>
            </a:r>
            <a:r>
              <a:rPr lang="en-US" sz="4495">
                <a:solidFill>
                  <a:srgbClr val="F8F8F8"/>
                </a:solidFill>
                <a:latin typeface="Be Vietnam Ultra-Bold"/>
              </a:rPr>
              <a:t>purchase history, preferences, and demographics</a:t>
            </a:r>
            <a:r>
              <a:rPr lang="en-US" sz="4495">
                <a:solidFill>
                  <a:srgbClr val="F8F8F8"/>
                </a:solidFill>
                <a:latin typeface="Be Vietnam"/>
              </a:rPr>
              <a:t>. This allows for targeted communication and personalized experiences.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970010">
            <a:off x="-3009381" y="4897133"/>
            <a:ext cx="10039036" cy="3632306"/>
          </a:xfrm>
          <a:custGeom>
            <a:avLst/>
            <a:gdLst/>
            <a:ahLst/>
            <a:cxnLst/>
            <a:rect r="r" b="b" t="t" l="l"/>
            <a:pathLst>
              <a:path h="3632306" w="10039036">
                <a:moveTo>
                  <a:pt x="0" y="0"/>
                </a:moveTo>
                <a:lnTo>
                  <a:pt x="10039036" y="0"/>
                </a:lnTo>
                <a:lnTo>
                  <a:pt x="10039036" y="3632305"/>
                </a:lnTo>
                <a:lnTo>
                  <a:pt x="0" y="36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95694" y="8295741"/>
            <a:ext cx="2536219" cy="2536219"/>
          </a:xfrm>
          <a:custGeom>
            <a:avLst/>
            <a:gdLst/>
            <a:ahLst/>
            <a:cxnLst/>
            <a:rect r="r" b="b" t="t" l="l"/>
            <a:pathLst>
              <a:path h="2536219" w="2536219">
                <a:moveTo>
                  <a:pt x="0" y="0"/>
                </a:moveTo>
                <a:lnTo>
                  <a:pt x="2536219" y="0"/>
                </a:lnTo>
                <a:lnTo>
                  <a:pt x="2536219" y="2536220"/>
                </a:lnTo>
                <a:lnTo>
                  <a:pt x="0" y="2536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272743" y="8816704"/>
            <a:ext cx="2015257" cy="20152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69048" y="-1045509"/>
            <a:ext cx="14328551" cy="11883739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98415" y="1727114"/>
            <a:ext cx="6389279" cy="6389279"/>
          </a:xfrm>
          <a:custGeom>
            <a:avLst/>
            <a:gdLst/>
            <a:ahLst/>
            <a:cxnLst/>
            <a:rect r="r" b="b" t="t" l="l"/>
            <a:pathLst>
              <a:path h="6389279" w="6389279">
                <a:moveTo>
                  <a:pt x="0" y="0"/>
                </a:moveTo>
                <a:lnTo>
                  <a:pt x="6389279" y="0"/>
                </a:lnTo>
                <a:lnTo>
                  <a:pt x="6389279" y="6389279"/>
                </a:lnTo>
                <a:lnTo>
                  <a:pt x="0" y="6389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776314" y="2874945"/>
            <a:ext cx="5294054" cy="971189"/>
          </a:xfrm>
          <a:prstGeom prst="rect">
            <a:avLst/>
          </a:prstGeom>
          <a:solidFill>
            <a:srgbClr val="8EE6FF"/>
          </a:solidFill>
        </p:spPr>
      </p:sp>
      <p:sp>
        <p:nvSpPr>
          <p:cNvPr name="AutoShape 5" id="5"/>
          <p:cNvSpPr/>
          <p:nvPr/>
        </p:nvSpPr>
        <p:spPr>
          <a:xfrm rot="0">
            <a:off x="776314" y="4027423"/>
            <a:ext cx="5294054" cy="971189"/>
          </a:xfrm>
          <a:prstGeom prst="rect">
            <a:avLst/>
          </a:prstGeom>
          <a:solidFill>
            <a:srgbClr val="35589A"/>
          </a:solidFill>
        </p:spPr>
      </p:sp>
      <p:sp>
        <p:nvSpPr>
          <p:cNvPr name="AutoShape 6" id="6"/>
          <p:cNvSpPr/>
          <p:nvPr/>
        </p:nvSpPr>
        <p:spPr>
          <a:xfrm rot="0">
            <a:off x="776314" y="5179901"/>
            <a:ext cx="5294054" cy="971189"/>
          </a:xfrm>
          <a:prstGeom prst="rect">
            <a:avLst/>
          </a:prstGeom>
          <a:solidFill>
            <a:srgbClr val="E273EC"/>
          </a:solidFill>
        </p:spPr>
      </p:sp>
      <p:sp>
        <p:nvSpPr>
          <p:cNvPr name="AutoShape 7" id="7"/>
          <p:cNvSpPr/>
          <p:nvPr/>
        </p:nvSpPr>
        <p:spPr>
          <a:xfrm rot="0">
            <a:off x="803852" y="1741831"/>
            <a:ext cx="5294054" cy="971189"/>
          </a:xfrm>
          <a:prstGeom prst="rect">
            <a:avLst/>
          </a:prstGeom>
          <a:solidFill>
            <a:srgbClr val="2E2E2E"/>
          </a:solidFill>
        </p:spPr>
      </p:sp>
      <p:sp>
        <p:nvSpPr>
          <p:cNvPr name="AutoShape 8" id="8"/>
          <p:cNvSpPr/>
          <p:nvPr/>
        </p:nvSpPr>
        <p:spPr>
          <a:xfrm rot="0">
            <a:off x="750901" y="6374740"/>
            <a:ext cx="5294054" cy="971189"/>
          </a:xfrm>
          <a:prstGeom prst="rect">
            <a:avLst/>
          </a:prstGeom>
          <a:solidFill>
            <a:srgbClr val="FC9D17"/>
          </a:solidFill>
        </p:spPr>
      </p:sp>
      <p:sp>
        <p:nvSpPr>
          <p:cNvPr name="AutoShape 9" id="9"/>
          <p:cNvSpPr/>
          <p:nvPr/>
        </p:nvSpPr>
        <p:spPr>
          <a:xfrm rot="0">
            <a:off x="750901" y="7573980"/>
            <a:ext cx="5294054" cy="971189"/>
          </a:xfrm>
          <a:prstGeom prst="rect">
            <a:avLst/>
          </a:prstGeom>
          <a:solidFill>
            <a:srgbClr val="640354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625966" y="2558697"/>
            <a:ext cx="1142873" cy="1140016"/>
          </a:xfrm>
          <a:custGeom>
            <a:avLst/>
            <a:gdLst/>
            <a:ahLst/>
            <a:cxnLst/>
            <a:rect r="r" b="b" t="t" l="l"/>
            <a:pathLst>
              <a:path h="1140016" w="1142873">
                <a:moveTo>
                  <a:pt x="0" y="0"/>
                </a:moveTo>
                <a:lnTo>
                  <a:pt x="1142873" y="0"/>
                </a:lnTo>
                <a:lnTo>
                  <a:pt x="1142873" y="1140016"/>
                </a:lnTo>
                <a:lnTo>
                  <a:pt x="0" y="1140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3882" y="3133844"/>
            <a:ext cx="389585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312">
                <a:solidFill>
                  <a:srgbClr val="FFFFFF"/>
                </a:solidFill>
                <a:latin typeface="Be Vietnam Ultra-Bold"/>
              </a:rPr>
              <a:t>#BABYESSENTIALS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3882" y="4286322"/>
            <a:ext cx="42589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312">
                <a:solidFill>
                  <a:srgbClr val="FFFFFF"/>
                </a:solidFill>
                <a:latin typeface="Be Vietnam Ultra-Bold"/>
              </a:rPr>
              <a:t>#PARENTINGTIPS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3882" y="5438800"/>
            <a:ext cx="327522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312">
                <a:solidFill>
                  <a:srgbClr val="FFFFFF"/>
                </a:solidFill>
                <a:latin typeface="Be Vietnam Ultra-Bold"/>
              </a:rPr>
              <a:t>#BABYFASHION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129" y="1983405"/>
            <a:ext cx="430759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312">
                <a:solidFill>
                  <a:srgbClr val="FFFFFF"/>
                </a:solidFill>
                <a:latin typeface="Be Vietnam Ultra-Bold"/>
              </a:rPr>
              <a:t>#BABYSHOWERIDEAS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3882" y="6617814"/>
            <a:ext cx="46179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312">
                <a:solidFill>
                  <a:srgbClr val="FFFFFF"/>
                </a:solidFill>
                <a:latin typeface="Be Vietnam Ultra-Bold"/>
              </a:rPr>
              <a:t>#BABYGEAR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8469" y="7832879"/>
            <a:ext cx="327522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312">
                <a:solidFill>
                  <a:srgbClr val="FFFFFF"/>
                </a:solidFill>
                <a:latin typeface="Be Vietnam Ultra-Bold"/>
              </a:rPr>
              <a:t>#NEWMOM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105300" y="3959488"/>
            <a:ext cx="4184206" cy="2280561"/>
            <a:chOff x="0" y="0"/>
            <a:chExt cx="5578941" cy="304074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578941" cy="1620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79"/>
                </a:lnSpc>
              </a:pPr>
              <a:r>
                <a:rPr lang="en-US" sz="3800" spc="114">
                  <a:solidFill>
                    <a:srgbClr val="191919"/>
                  </a:solidFill>
                  <a:latin typeface="Be Vietnam Ultra-Bold"/>
                </a:rPr>
                <a:t>SOCIAL MEDIA TRENDS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789348"/>
              <a:ext cx="5578941" cy="125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3"/>
                </a:lnSpc>
              </a:pPr>
              <a:r>
                <a:rPr lang="en-US" sz="2745" spc="137">
                  <a:solidFill>
                    <a:srgbClr val="191919"/>
                  </a:solidFill>
                  <a:latin typeface="Aileron"/>
                </a:rPr>
                <a:t>Instagram Trends</a:t>
              </a:r>
            </a:p>
            <a:p>
              <a:pPr algn="ctr">
                <a:lnSpc>
                  <a:spcPts val="384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572742" y="5999626"/>
            <a:ext cx="3249323" cy="125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</a:pPr>
            <a:r>
              <a:rPr lang="en-US" sz="3584">
                <a:solidFill>
                  <a:srgbClr val="000000"/>
                </a:solidFill>
                <a:latin typeface="Aileron"/>
              </a:rPr>
              <a:t>Baby 35.6 M Post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589196" y="9805290"/>
            <a:ext cx="3698804" cy="23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486">
                <a:solidFill>
                  <a:srgbClr val="000000"/>
                </a:solidFill>
                <a:latin typeface="IBM Plex Sans"/>
              </a:rPr>
              <a:t>@</a:t>
            </a:r>
            <a:r>
              <a:rPr lang="en-US" sz="1486">
                <a:solidFill>
                  <a:srgbClr val="000000"/>
                </a:solidFill>
                <a:latin typeface="IBM Plex Sans Bold"/>
              </a:rPr>
              <a:t>instagram </a:t>
            </a:r>
            <a:r>
              <a:rPr lang="en-US" sz="1486">
                <a:solidFill>
                  <a:srgbClr val="000000"/>
                </a:solidFill>
                <a:latin typeface="IBM Plex Sans"/>
              </a:rPr>
              <a:t>from 2/9/24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447770" y="2899789"/>
            <a:ext cx="3239513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10753548" y="8329134"/>
            <a:ext cx="3239513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56189" y="808299"/>
            <a:ext cx="8175621" cy="8175621"/>
          </a:xfrm>
          <a:custGeom>
            <a:avLst/>
            <a:gdLst/>
            <a:ahLst/>
            <a:cxnLst/>
            <a:rect r="r" b="b" t="t" l="l"/>
            <a:pathLst>
              <a:path h="8175621" w="8175621">
                <a:moveTo>
                  <a:pt x="0" y="0"/>
                </a:moveTo>
                <a:lnTo>
                  <a:pt x="8175622" y="0"/>
                </a:lnTo>
                <a:lnTo>
                  <a:pt x="8175622" y="8175621"/>
                </a:lnTo>
                <a:lnTo>
                  <a:pt x="0" y="8175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993678" y="616299"/>
            <a:ext cx="5848977" cy="11573206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AutoShape 15" id="15"/>
          <p:cNvSpPr/>
          <p:nvPr/>
        </p:nvSpPr>
        <p:spPr>
          <a:xfrm>
            <a:off x="8153725" y="7073160"/>
            <a:ext cx="3528883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3862040" y="5143500"/>
            <a:ext cx="3239513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5056189" y="7556540"/>
            <a:ext cx="2191407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6752061" y="-414491"/>
            <a:ext cx="1740378" cy="1769331"/>
          </a:xfrm>
          <a:custGeom>
            <a:avLst/>
            <a:gdLst/>
            <a:ahLst/>
            <a:cxnLst/>
            <a:rect r="r" b="b" t="t" l="l"/>
            <a:pathLst>
              <a:path h="1769331" w="1740378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-5400000">
            <a:off x="689498" y="7840354"/>
            <a:ext cx="545924" cy="2833058"/>
            <a:chOff x="0" y="0"/>
            <a:chExt cx="2354580" cy="122190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53310" cy="12219020"/>
            </a:xfrm>
            <a:custGeom>
              <a:avLst/>
              <a:gdLst/>
              <a:ahLst/>
              <a:cxnLst/>
              <a:rect r="r" b="b" t="t" l="l"/>
              <a:pathLst>
                <a:path h="12219020" w="2353310">
                  <a:moveTo>
                    <a:pt x="784860" y="12151710"/>
                  </a:moveTo>
                  <a:cubicBezTo>
                    <a:pt x="905510" y="12192350"/>
                    <a:pt x="1042670" y="12219020"/>
                    <a:pt x="1177290" y="12219020"/>
                  </a:cubicBezTo>
                  <a:cubicBezTo>
                    <a:pt x="1311910" y="12219020"/>
                    <a:pt x="1441450" y="12196160"/>
                    <a:pt x="1560830" y="12155520"/>
                  </a:cubicBezTo>
                  <a:cubicBezTo>
                    <a:pt x="1563370" y="12154250"/>
                    <a:pt x="1565910" y="12154250"/>
                    <a:pt x="1568450" y="12152981"/>
                  </a:cubicBezTo>
                  <a:cubicBezTo>
                    <a:pt x="2016760" y="11990420"/>
                    <a:pt x="2346960" y="11561160"/>
                    <a:pt x="2353310" y="1103074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022278"/>
                  </a:lnTo>
                  <a:cubicBezTo>
                    <a:pt x="6350" y="11563700"/>
                    <a:pt x="331470" y="11992960"/>
                    <a:pt x="784860" y="1215171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962500" y="4333827"/>
            <a:ext cx="4970539" cy="259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9"/>
              </a:lnSpc>
            </a:pPr>
            <a:r>
              <a:rPr lang="en-US" sz="5560">
                <a:solidFill>
                  <a:srgbClr val="000000"/>
                </a:solidFill>
                <a:latin typeface="Be Vietnam Ultra-Bold"/>
              </a:rPr>
              <a:t>Common Marketing Strategies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435050"/>
            <a:ext cx="2700579" cy="57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2"/>
              </a:lnSpc>
            </a:pPr>
            <a:r>
              <a:rPr lang="en-US" sz="3782">
                <a:solidFill>
                  <a:srgbClr val="000000"/>
                </a:solidFill>
                <a:latin typeface="Be Vietnam Ultra-Bold"/>
              </a:rPr>
              <a:t>Stategy 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4075022"/>
            <a:ext cx="4027489" cy="111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7"/>
              </a:lnSpc>
            </a:pPr>
            <a:r>
              <a:rPr lang="en-US" sz="3599">
                <a:solidFill>
                  <a:srgbClr val="000000"/>
                </a:solidFill>
                <a:latin typeface="Be Vietnam"/>
              </a:rPr>
              <a:t>Social Media Marketing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904" y="6800798"/>
            <a:ext cx="2700579" cy="57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2"/>
              </a:lnSpc>
            </a:pPr>
            <a:r>
              <a:rPr lang="en-US" sz="3782">
                <a:solidFill>
                  <a:srgbClr val="000000"/>
                </a:solidFill>
                <a:latin typeface="Be Vietnam Ultra-Bold"/>
              </a:rPr>
              <a:t>Stategy 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5904" y="7440771"/>
            <a:ext cx="3571428" cy="111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7"/>
              </a:lnSpc>
            </a:pPr>
            <a:r>
              <a:rPr lang="en-US" sz="3599">
                <a:solidFill>
                  <a:srgbClr val="000000"/>
                </a:solidFill>
                <a:latin typeface="Be Vietnam"/>
              </a:rPr>
              <a:t>Email Marketing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93060" y="2330257"/>
            <a:ext cx="2700579" cy="57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2"/>
              </a:lnSpc>
            </a:pPr>
            <a:r>
              <a:rPr lang="en-US" sz="3782">
                <a:solidFill>
                  <a:srgbClr val="000000"/>
                </a:solidFill>
                <a:latin typeface="Be Vietnam Ultra-Bold"/>
              </a:rPr>
              <a:t>Stategy 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93060" y="2970230"/>
            <a:ext cx="4029966" cy="111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7"/>
              </a:lnSpc>
            </a:pPr>
            <a:r>
              <a:rPr lang="en-US" sz="3599">
                <a:solidFill>
                  <a:srgbClr val="000000"/>
                </a:solidFill>
                <a:latin typeface="Be Vietnam"/>
              </a:rPr>
              <a:t>Influencer partnerships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68772" y="7163647"/>
            <a:ext cx="2700579" cy="57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2"/>
              </a:lnSpc>
            </a:pPr>
            <a:r>
              <a:rPr lang="en-US" sz="3782">
                <a:solidFill>
                  <a:srgbClr val="000000"/>
                </a:solidFill>
                <a:latin typeface="Be Vietnam Ultra-Bold"/>
              </a:rPr>
              <a:t>Stategy 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68772" y="7901781"/>
            <a:ext cx="3654255" cy="111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7"/>
              </a:lnSpc>
            </a:pPr>
            <a:r>
              <a:rPr lang="en-US" sz="3599">
                <a:solidFill>
                  <a:srgbClr val="000000"/>
                </a:solidFill>
                <a:latin typeface="Be Vietnam"/>
              </a:rPr>
              <a:t>Content marketing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DAF8ph52Zbo</dc:identifier>
  <dcterms:modified xsi:type="dcterms:W3CDTF">2011-08-01T06:04:30Z</dcterms:modified>
  <cp:revision>1</cp:revision>
  <dc:title>Version3 of Project Proposal Business Presentation in Dark Blue Pink Abstract Tech Style</dc:title>
</cp:coreProperties>
</file>